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7.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8.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9.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media/image42.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Lst>
  <p:notesMasterIdLst>
    <p:notesMasterId r:id="rId63"/>
  </p:notesMasterIdLst>
  <p:handoutMasterIdLst>
    <p:handoutMasterId r:id="rId64"/>
  </p:handoutMasterIdLst>
  <p:sldIdLst>
    <p:sldId id="1021" r:id="rId14"/>
    <p:sldId id="793" r:id="rId15"/>
    <p:sldId id="1000" r:id="rId16"/>
    <p:sldId id="1001" r:id="rId17"/>
    <p:sldId id="1020" r:id="rId18"/>
    <p:sldId id="1011" r:id="rId19"/>
    <p:sldId id="1012" r:id="rId20"/>
    <p:sldId id="1013" r:id="rId21"/>
    <p:sldId id="1014" r:id="rId22"/>
    <p:sldId id="1015" r:id="rId23"/>
    <p:sldId id="1038" r:id="rId24"/>
    <p:sldId id="1039" r:id="rId25"/>
    <p:sldId id="959" r:id="rId26"/>
    <p:sldId id="1019" r:id="rId27"/>
    <p:sldId id="960" r:id="rId28"/>
    <p:sldId id="983" r:id="rId29"/>
    <p:sldId id="1022" r:id="rId30"/>
    <p:sldId id="988" r:id="rId31"/>
    <p:sldId id="1008" r:id="rId32"/>
    <p:sldId id="989" r:id="rId33"/>
    <p:sldId id="990" r:id="rId34"/>
    <p:sldId id="1023" r:id="rId35"/>
    <p:sldId id="991" r:id="rId36"/>
    <p:sldId id="1040" r:id="rId37"/>
    <p:sldId id="1017" r:id="rId38"/>
    <p:sldId id="1024" r:id="rId39"/>
    <p:sldId id="1033" r:id="rId40"/>
    <p:sldId id="1041" r:id="rId41"/>
    <p:sldId id="272" r:id="rId42"/>
    <p:sldId id="277" r:id="rId43"/>
    <p:sldId id="992" r:id="rId44"/>
    <p:sldId id="278" r:id="rId45"/>
    <p:sldId id="987" r:id="rId46"/>
    <p:sldId id="1034" r:id="rId47"/>
    <p:sldId id="1035" r:id="rId48"/>
    <p:sldId id="1036" r:id="rId49"/>
    <p:sldId id="1025" r:id="rId50"/>
    <p:sldId id="1026" r:id="rId51"/>
    <p:sldId id="1027" r:id="rId52"/>
    <p:sldId id="287" r:id="rId53"/>
    <p:sldId id="288" r:id="rId54"/>
    <p:sldId id="1028" r:id="rId55"/>
    <p:sldId id="1029" r:id="rId56"/>
    <p:sldId id="1030" r:id="rId57"/>
    <p:sldId id="1037" r:id="rId58"/>
    <p:sldId id="1031" r:id="rId59"/>
    <p:sldId id="1032" r:id="rId60"/>
    <p:sldId id="915" r:id="rId61"/>
    <p:sldId id="916" r:id="rId62"/>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slide" Target="slides/slide40.xml"/><Relationship Id="rId58" Type="http://schemas.openxmlformats.org/officeDocument/2006/relationships/slide" Target="slides/slide45.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48.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viewProps" Target="viewProps.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6/13/2018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6/13/2018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7563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6/13/2018 11:17</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6/13/2018 11:17</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97621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15</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6/13/2018 11:17</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2399927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6/13/2018 11:17</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r>
              <a:rPr lang="en-US" dirty="0" err="1"/>
              <a:t>dotnetConf</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6/13/2018 11:17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831903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6/13/2018 11:17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23</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6/13/2018 11:17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2AA1F8-C6D2-426C-8EA8-1BF39B5677DF}" type="slidenum">
              <a:rPr lang="en-US" smtClean="0">
                <a:solidFill>
                  <a:prstClr val="black"/>
                </a:solidFill>
              </a:rPr>
              <a:pPr/>
              <a:t>26</a:t>
            </a:fld>
            <a:endParaRPr lang="en-US">
              <a:solidFill>
                <a:prstClr val="black"/>
              </a:solidFill>
            </a:endParaRPr>
          </a:p>
        </p:txBody>
      </p:sp>
    </p:spTree>
    <p:extLst>
      <p:ext uri="{BB962C8B-B14F-4D97-AF65-F5344CB8AC3E}">
        <p14:creationId xmlns:p14="http://schemas.microsoft.com/office/powerpoint/2010/main" val="28134238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27</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D95AEB8-CEAF-42E1-88AE-9566B899EFF9}"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31</a:t>
            </a:fld>
            <a:endParaRPr lang="en-US" dirty="0"/>
          </a:p>
        </p:txBody>
      </p:sp>
    </p:spTree>
    <p:extLst>
      <p:ext uri="{BB962C8B-B14F-4D97-AF65-F5344CB8AC3E}">
        <p14:creationId xmlns:p14="http://schemas.microsoft.com/office/powerpoint/2010/main" val="29011379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33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53002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34</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35</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36</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6/13/2018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37</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6/13/2018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6/13/2018 11:17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6/13/2018 11:17</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48</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6/13/2018 11:17</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6/13/2018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808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41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6/13/2018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6/13/2018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theme" Target="../theme/theme10.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34" Type="http://schemas.openxmlformats.org/officeDocument/2006/relationships/theme" Target="../theme/theme7.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7.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image" Target="../media/image16.png"/><Relationship Id="rId8" Type="http://schemas.openxmlformats.org/officeDocument/2006/relationships/slideLayout" Target="../slideLayouts/slideLayout10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theme" Target="../theme/theme8.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theme" Target="../theme/theme9.xml"/><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6/13/2018</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65.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0.xml"/><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55.xml"/><Relationship Id="rId5" Type="http://schemas.microsoft.com/office/2007/relationships/hdphoto" Target="../media/hdphoto2.wdp"/><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59.xml"/><Relationship Id="rId5" Type="http://schemas.openxmlformats.org/officeDocument/2006/relationships/image" Target="../media/image46.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4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4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4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8.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5.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5.xml"/><Relationship Id="rId5" Type="http://schemas.openxmlformats.org/officeDocument/2006/relationships/image" Target="../media/image5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4278299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207495021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marL="12696">
              <a:spcBef>
                <a:spcPts val="105"/>
              </a:spcBef>
            </a:pPr>
            <a:r>
              <a:rPr lang="en-US" sz="4400" spc="-200" dirty="0">
                <a:solidFill>
                  <a:schemeClr val="bg1"/>
                </a:solidFill>
                <a:cs typeface="Arial"/>
              </a:rPr>
              <a:t>How </a:t>
            </a:r>
            <a:r>
              <a:rPr lang="en-US" sz="4400" spc="-225" dirty="0">
                <a:solidFill>
                  <a:schemeClr val="bg1"/>
                </a:solidFill>
                <a:cs typeface="Arial"/>
              </a:rPr>
              <a:t>is </a:t>
            </a:r>
            <a:r>
              <a:rPr lang="en-US" sz="4400" spc="-440" dirty="0">
                <a:solidFill>
                  <a:schemeClr val="bg1"/>
                </a:solidFill>
                <a:cs typeface="Arial"/>
              </a:rPr>
              <a:t>.NET </a:t>
            </a:r>
            <a:r>
              <a:rPr lang="en-US" sz="4400" spc="-225" dirty="0">
                <a:solidFill>
                  <a:schemeClr val="bg1"/>
                </a:solidFill>
                <a:cs typeface="Arial"/>
              </a:rPr>
              <a:t>Standard </a:t>
            </a:r>
            <a:r>
              <a:rPr lang="en-US" sz="4400" spc="-50" dirty="0">
                <a:solidFill>
                  <a:schemeClr val="bg1"/>
                </a:solidFill>
                <a:cs typeface="Arial"/>
              </a:rPr>
              <a:t>different </a:t>
            </a:r>
            <a:r>
              <a:rPr lang="en-US" sz="4400" spc="-45" dirty="0">
                <a:solidFill>
                  <a:schemeClr val="bg1"/>
                </a:solidFill>
                <a:cs typeface="Arial"/>
              </a:rPr>
              <a:t>from </a:t>
            </a:r>
            <a:r>
              <a:rPr lang="en-US" sz="4400" spc="-450" dirty="0">
                <a:solidFill>
                  <a:schemeClr val="bg1"/>
                </a:solidFill>
                <a:cs typeface="Arial"/>
              </a:rPr>
              <a:t>.NET</a:t>
            </a:r>
            <a:r>
              <a:rPr lang="en-US" sz="4400" spc="-465" dirty="0">
                <a:solidFill>
                  <a:schemeClr val="bg1"/>
                </a:solidFill>
                <a:cs typeface="Arial"/>
              </a:rPr>
              <a:t> </a:t>
            </a:r>
            <a:r>
              <a:rPr lang="en-US" sz="4400" spc="-325" dirty="0">
                <a:solidFill>
                  <a:schemeClr val="bg1"/>
                </a:solidFill>
                <a:cs typeface="Arial"/>
              </a:rPr>
              <a:t>Core?</a:t>
            </a:r>
            <a:endParaRPr lang="en-US" sz="4400" dirty="0">
              <a:solidFill>
                <a:schemeClr val="bg1"/>
              </a:solidFill>
              <a:cs typeface="Arial"/>
            </a:endParaRPr>
          </a:p>
        </p:txBody>
      </p:sp>
      <p:sp>
        <p:nvSpPr>
          <p:cNvPr id="7" name="Text Placeholder 1"/>
          <p:cNvSpPr txBox="1">
            <a:spLocks/>
          </p:cNvSpPr>
          <p:nvPr/>
        </p:nvSpPr>
        <p:spPr>
          <a:xfrm>
            <a:off x="304799" y="1424151"/>
            <a:ext cx="11614857" cy="323156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696" marR="1093142">
              <a:spcBef>
                <a:spcPts val="3569"/>
              </a:spcBef>
            </a:pPr>
            <a:r>
              <a:rPr lang="en-US" sz="4200" spc="-450" dirty="0">
                <a:solidFill>
                  <a:schemeClr val="bg1"/>
                </a:solidFill>
                <a:cs typeface="Arial"/>
              </a:rPr>
              <a:t>.NET </a:t>
            </a:r>
            <a:r>
              <a:rPr lang="en-US" sz="4200" spc="-220" dirty="0">
                <a:solidFill>
                  <a:schemeClr val="bg1"/>
                </a:solidFill>
                <a:cs typeface="Arial"/>
              </a:rPr>
              <a:t>Standard </a:t>
            </a:r>
            <a:r>
              <a:rPr lang="en-US" sz="4200" spc="-229" dirty="0">
                <a:solidFill>
                  <a:schemeClr val="bg1"/>
                </a:solidFill>
                <a:cs typeface="Arial"/>
              </a:rPr>
              <a:t>is </a:t>
            </a:r>
            <a:r>
              <a:rPr lang="en-US" sz="4200" spc="-340" dirty="0">
                <a:solidFill>
                  <a:schemeClr val="bg1"/>
                </a:solidFill>
                <a:cs typeface="Arial"/>
              </a:rPr>
              <a:t>a </a:t>
            </a:r>
            <a:r>
              <a:rPr lang="en-US" sz="4200" spc="-140" dirty="0">
                <a:solidFill>
                  <a:schemeClr val="bg1"/>
                </a:solidFill>
                <a:cs typeface="Arial"/>
              </a:rPr>
              <a:t>specification </a:t>
            </a:r>
            <a:r>
              <a:rPr lang="en-US" sz="4200" spc="-5" dirty="0">
                <a:solidFill>
                  <a:schemeClr val="bg1"/>
                </a:solidFill>
                <a:cs typeface="Arial"/>
              </a:rPr>
              <a:t>that </a:t>
            </a:r>
            <a:r>
              <a:rPr lang="en-US" sz="4200" spc="-254" dirty="0">
                <a:solidFill>
                  <a:schemeClr val="bg1"/>
                </a:solidFill>
                <a:cs typeface="Arial"/>
              </a:rPr>
              <a:t>covers  </a:t>
            </a:r>
            <a:r>
              <a:rPr lang="en-US" sz="4200" spc="-125" dirty="0">
                <a:solidFill>
                  <a:schemeClr val="bg1"/>
                </a:solidFill>
                <a:cs typeface="Arial"/>
              </a:rPr>
              <a:t>which </a:t>
            </a:r>
            <a:r>
              <a:rPr lang="en-US" sz="4200" spc="-409" dirty="0">
                <a:solidFill>
                  <a:schemeClr val="bg1"/>
                </a:solidFill>
                <a:cs typeface="Arial"/>
              </a:rPr>
              <a:t>APIs </a:t>
            </a:r>
            <a:r>
              <a:rPr lang="en-US" sz="4200" spc="-340" dirty="0">
                <a:solidFill>
                  <a:schemeClr val="bg1"/>
                </a:solidFill>
                <a:cs typeface="Arial"/>
              </a:rPr>
              <a:t>a </a:t>
            </a:r>
            <a:r>
              <a:rPr lang="en-US" sz="4200" spc="-450" dirty="0">
                <a:solidFill>
                  <a:schemeClr val="bg1"/>
                </a:solidFill>
                <a:cs typeface="Arial"/>
              </a:rPr>
              <a:t>.NET </a:t>
            </a:r>
            <a:r>
              <a:rPr lang="en-US" sz="4200" spc="-55" dirty="0">
                <a:solidFill>
                  <a:schemeClr val="bg1"/>
                </a:solidFill>
                <a:cs typeface="Arial"/>
              </a:rPr>
              <a:t>platform </a:t>
            </a:r>
            <a:r>
              <a:rPr lang="en-US" sz="4200" spc="-320" dirty="0">
                <a:solidFill>
                  <a:schemeClr val="bg1"/>
                </a:solidFill>
                <a:cs typeface="Arial"/>
              </a:rPr>
              <a:t>has </a:t>
            </a:r>
            <a:r>
              <a:rPr lang="en-US" sz="4200" spc="40" dirty="0">
                <a:solidFill>
                  <a:schemeClr val="bg1"/>
                </a:solidFill>
                <a:cs typeface="Arial"/>
              </a:rPr>
              <a:t>to  </a:t>
            </a:r>
            <a:r>
              <a:rPr lang="en-US" sz="4200" spc="-90" dirty="0">
                <a:solidFill>
                  <a:schemeClr val="bg1"/>
                </a:solidFill>
                <a:cs typeface="Arial"/>
              </a:rPr>
              <a:t>implement.</a:t>
            </a:r>
            <a:endParaRPr lang="en-US" sz="4200" dirty="0">
              <a:solidFill>
                <a:schemeClr val="bg1"/>
              </a:solidFill>
              <a:cs typeface="Arial"/>
            </a:endParaRPr>
          </a:p>
          <a:p>
            <a:pPr>
              <a:spcBef>
                <a:spcPts val="55"/>
              </a:spcBef>
            </a:pPr>
            <a:endParaRPr lang="en-US" sz="4200" dirty="0">
              <a:solidFill>
                <a:schemeClr val="bg1"/>
              </a:solidFill>
              <a:cs typeface="Times New Roman"/>
            </a:endParaRPr>
          </a:p>
          <a:p>
            <a:pPr marL="12696" marR="1342622"/>
            <a:r>
              <a:rPr lang="en-US" sz="4200" spc="-450" dirty="0">
                <a:solidFill>
                  <a:schemeClr val="bg1"/>
                </a:solidFill>
                <a:cs typeface="Arial"/>
              </a:rPr>
              <a:t>.NET </a:t>
            </a:r>
            <a:r>
              <a:rPr lang="en-US" sz="4200" spc="-300" dirty="0">
                <a:solidFill>
                  <a:schemeClr val="bg1"/>
                </a:solidFill>
                <a:cs typeface="Arial"/>
              </a:rPr>
              <a:t>Core </a:t>
            </a:r>
            <a:r>
              <a:rPr lang="en-US" sz="4200" spc="-229" dirty="0">
                <a:solidFill>
                  <a:schemeClr val="bg1"/>
                </a:solidFill>
                <a:cs typeface="Arial"/>
              </a:rPr>
              <a:t>is </a:t>
            </a:r>
            <a:r>
              <a:rPr lang="en-US" sz="4200" spc="-340" dirty="0">
                <a:solidFill>
                  <a:schemeClr val="bg1"/>
                </a:solidFill>
                <a:cs typeface="Arial"/>
              </a:rPr>
              <a:t>a </a:t>
            </a:r>
            <a:r>
              <a:rPr lang="en-US" sz="4200" spc="-165" dirty="0">
                <a:solidFill>
                  <a:schemeClr val="bg1"/>
                </a:solidFill>
                <a:cs typeface="Arial"/>
              </a:rPr>
              <a:t>concrete </a:t>
            </a:r>
            <a:r>
              <a:rPr lang="en-US" sz="4200" spc="-450" dirty="0">
                <a:solidFill>
                  <a:schemeClr val="bg1"/>
                </a:solidFill>
                <a:cs typeface="Arial"/>
              </a:rPr>
              <a:t>.NET </a:t>
            </a:r>
            <a:r>
              <a:rPr lang="en-US" sz="4200" spc="-55" dirty="0">
                <a:solidFill>
                  <a:schemeClr val="bg1"/>
                </a:solidFill>
                <a:cs typeface="Arial"/>
              </a:rPr>
              <a:t>platform </a:t>
            </a:r>
            <a:r>
              <a:rPr lang="en-US" sz="4200" spc="-204" dirty="0">
                <a:solidFill>
                  <a:schemeClr val="bg1"/>
                </a:solidFill>
                <a:cs typeface="Arial"/>
              </a:rPr>
              <a:t>and  </a:t>
            </a:r>
            <a:r>
              <a:rPr lang="en-US" sz="4200" spc="-130" dirty="0">
                <a:solidFill>
                  <a:schemeClr val="bg1"/>
                </a:solidFill>
                <a:cs typeface="Arial"/>
              </a:rPr>
              <a:t>implements </a:t>
            </a:r>
            <a:r>
              <a:rPr lang="en-US" sz="4200" spc="-45" dirty="0">
                <a:solidFill>
                  <a:schemeClr val="bg1"/>
                </a:solidFill>
                <a:cs typeface="Arial"/>
              </a:rPr>
              <a:t>the </a:t>
            </a:r>
            <a:r>
              <a:rPr lang="en-US" sz="4200" spc="-450" dirty="0">
                <a:solidFill>
                  <a:schemeClr val="bg1"/>
                </a:solidFill>
                <a:cs typeface="Arial"/>
              </a:rPr>
              <a:t>.NET</a:t>
            </a:r>
            <a:r>
              <a:rPr lang="en-US" sz="4200" spc="-545" dirty="0">
                <a:solidFill>
                  <a:schemeClr val="bg1"/>
                </a:solidFill>
                <a:cs typeface="Arial"/>
              </a:rPr>
              <a:t> </a:t>
            </a:r>
            <a:r>
              <a:rPr lang="en-US" sz="4200" spc="-210" dirty="0">
                <a:solidFill>
                  <a:schemeClr val="bg1"/>
                </a:solidFill>
                <a:cs typeface="Arial"/>
              </a:rPr>
              <a:t>Standard.</a:t>
            </a:r>
            <a:endParaRPr lang="en-US" sz="4200" dirty="0">
              <a:solidFill>
                <a:schemeClr val="bg1"/>
              </a:solidFill>
              <a:cs typeface="Arial"/>
            </a:endParaRPr>
          </a:p>
        </p:txBody>
      </p:sp>
    </p:spTree>
    <p:extLst>
      <p:ext uri="{BB962C8B-B14F-4D97-AF65-F5344CB8AC3E}">
        <p14:creationId xmlns:p14="http://schemas.microsoft.com/office/powerpoint/2010/main" val="30197494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169" y="1189177"/>
            <a:ext cx="11650488" cy="727571"/>
          </a:xfrm>
        </p:spPr>
        <p:txBody>
          <a:bodyPr/>
          <a:lstStyle/>
          <a:p>
            <a:pPr marL="0" indent="0">
              <a:buNone/>
            </a:pPr>
            <a:r>
              <a:rPr lang="es-AR" dirty="0">
                <a:solidFill>
                  <a:schemeClr val="bg1"/>
                </a:solidFill>
              </a:rPr>
              <a:t>dotnet run</a:t>
            </a:r>
            <a:endParaRPr lang="es-AR" sz="2744" dirty="0">
              <a:solidFill>
                <a:srgbClr val="00B050"/>
              </a:solidFill>
            </a:endParaRPr>
          </a:p>
        </p:txBody>
      </p:sp>
      <p:sp>
        <p:nvSpPr>
          <p:cNvPr id="4" name="Title 3"/>
          <p:cNvSpPr>
            <a:spLocks noGrp="1"/>
          </p:cNvSpPr>
          <p:nvPr>
            <p:ph type="title"/>
          </p:nvPr>
        </p:nvSpPr>
        <p:spPr/>
        <p:txBody>
          <a:bodyPr>
            <a:normAutofit/>
          </a:bodyPr>
          <a:lstStyle/>
          <a:p>
            <a:r>
              <a:rPr lang="en-US" sz="4400" dirty="0">
                <a:solidFill>
                  <a:schemeClr val="bg1"/>
                </a:solidFill>
              </a:rPr>
              <a:t>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1434163" y="2038218"/>
            <a:ext cx="8585736" cy="4522147"/>
          </a:xfrm>
          <a:prstGeom prst="rect">
            <a:avLst/>
          </a:prstGeom>
        </p:spPr>
      </p:pic>
    </p:spTree>
    <p:extLst>
      <p:ext uri="{BB962C8B-B14F-4D97-AF65-F5344CB8AC3E}">
        <p14:creationId xmlns:p14="http://schemas.microsoft.com/office/powerpoint/2010/main" val="10123082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67648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Flexible, powerful, multi-purpose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Simple, easy to use</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defTabSz="912648" fontAlgn="base">
              <a:lnSpc>
                <a:spcPct val="90000"/>
              </a:lnSpc>
              <a:spcBef>
                <a:spcPts val="588"/>
              </a:spcBef>
              <a:spcAft>
                <a:spcPct val="0"/>
              </a:spcAft>
              <a:defRPr/>
            </a:pPr>
            <a:r>
              <a:rPr lang="en-US" sz="2352" b="1" i="1" kern="0" dirty="0">
                <a:gradFill>
                  <a:gsLst>
                    <a:gs pos="0">
                      <a:srgbClr val="505050"/>
                    </a:gs>
                    <a:gs pos="100000">
                      <a:srgbClr val="505050"/>
                    </a:gs>
                  </a:gsLst>
                  <a:lin ang="5400000" scaled="1"/>
                </a:gradFill>
                <a:ea typeface="Segoe UI" pitchFamily="34" charset="0"/>
                <a:cs typeface="Segoe UI Semibold" panose="020B0702040204020203" pitchFamily="34" charset="0"/>
              </a:rPr>
              <a:t>Elegant functional programming</a:t>
            </a:r>
          </a:p>
          <a:p>
            <a:pPr marL="548475" indent="-457063" defTabSz="912648" fontAlgn="base">
              <a:lnSpc>
                <a:spcPct val="90000"/>
              </a:lnSpc>
              <a:spcBef>
                <a:spcPts val="588"/>
              </a:spcBef>
              <a:spcAft>
                <a:spcPct val="0"/>
              </a:spcAft>
              <a:buFont typeface="Arial" panose="020B0604020202020204" pitchFamily="34" charset="0"/>
              <a:buChar char="•"/>
              <a:defRPr/>
            </a:pPr>
            <a:r>
              <a:rPr lang="en-US" sz="2352" kern="0" dirty="0">
                <a:gradFill>
                  <a:gsLst>
                    <a:gs pos="0">
                      <a:srgbClr val="505050"/>
                    </a:gs>
                    <a:gs pos="100000">
                      <a:srgbClr val="505050"/>
                    </a:gs>
                  </a:gsLst>
                  <a:lin ang="5400000" scaled="1"/>
                </a:gradFill>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defTabSz="895945">
              <a:lnSpc>
                <a:spcPct val="90000"/>
              </a:lnSpc>
            </a:pPr>
            <a:r>
              <a:rPr lang="en-US" sz="2352" b="1" kern="0" dirty="0">
                <a:gradFill>
                  <a:gsLst>
                    <a:gs pos="1250">
                      <a:srgbClr val="FFFFFF"/>
                    </a:gs>
                    <a:gs pos="100000">
                      <a:srgbClr val="FFFFFF"/>
                    </a:gs>
                  </a:gsLst>
                  <a:lin ang="5400000" scaled="0"/>
                </a:gradFill>
                <a:cs typeface="Segoe UI Semibold" panose="020B0702040204020203" pitchFamily="34" charset="0"/>
              </a:rPr>
              <a:t>F#</a:t>
            </a:r>
          </a:p>
        </p:txBody>
      </p:sp>
    </p:spTree>
    <p:extLst>
      <p:ext uri="{BB962C8B-B14F-4D97-AF65-F5344CB8AC3E}">
        <p14:creationId xmlns:p14="http://schemas.microsoft.com/office/powerpoint/2010/main" val="3520810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449269" y="1867804"/>
            <a:ext cx="3216825" cy="99513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solidFill>
                  <a:srgbClr val="FFFFFF"/>
                </a:solidFill>
                <a:ea typeface="Roboto" panose="02000000000000000000" pitchFamily="2" charset="0"/>
              </a:rPr>
              <a:t>ASP.NET 4.6</a:t>
            </a:r>
          </a:p>
        </p:txBody>
      </p:sp>
      <p:sp>
        <p:nvSpPr>
          <p:cNvPr id="9" name="Title 1"/>
          <p:cNvSpPr>
            <a:spLocks noGrp="1"/>
          </p:cNvSpPr>
          <p:nvPr>
            <p:ph type="title"/>
          </p:nvPr>
        </p:nvSpPr>
        <p:spPr>
          <a:xfrm>
            <a:off x="572914" y="558134"/>
            <a:ext cx="9377244" cy="899175"/>
          </a:xfrm>
        </p:spPr>
        <p:txBody>
          <a:bodyPr>
            <a:normAutofit/>
          </a:bodyPr>
          <a:lstStyle/>
          <a:p>
            <a:r>
              <a:rPr lang="en-US" dirty="0">
                <a:solidFill>
                  <a:schemeClr val="bg1"/>
                </a:solidFill>
                <a:ea typeface="Roboto" panose="02000000000000000000" pitchFamily="2" charset="0"/>
              </a:rPr>
              <a:t>ASP.NET 4.6 and ASP.NET Core	</a:t>
            </a:r>
          </a:p>
        </p:txBody>
      </p:sp>
      <p:sp>
        <p:nvSpPr>
          <p:cNvPr id="24" name="Rectangle 23"/>
          <p:cNvSpPr/>
          <p:nvPr/>
        </p:nvSpPr>
        <p:spPr bwMode="auto">
          <a:xfrm>
            <a:off x="3716757" y="1873439"/>
            <a:ext cx="8291616" cy="995131"/>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solidFill>
                  <a:srgbClr val="FFFFFF"/>
                </a:solidFill>
                <a:ea typeface="Roboto" panose="02000000000000000000" pitchFamily="2" charset="0"/>
              </a:rPr>
              <a:t>ASP.NET Core</a:t>
            </a:r>
          </a:p>
        </p:txBody>
      </p:sp>
      <p:sp>
        <p:nvSpPr>
          <p:cNvPr id="14" name="Rectangle 13"/>
          <p:cNvSpPr/>
          <p:nvPr/>
        </p:nvSpPr>
        <p:spPr bwMode="auto">
          <a:xfrm>
            <a:off x="449274" y="2923700"/>
            <a:ext cx="5754219" cy="99513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Framework 4.6</a:t>
            </a:r>
          </a:p>
        </p:txBody>
      </p:sp>
      <p:sp>
        <p:nvSpPr>
          <p:cNvPr id="15" name="Rectangle 14"/>
          <p:cNvSpPr/>
          <p:nvPr/>
        </p:nvSpPr>
        <p:spPr bwMode="auto">
          <a:xfrm>
            <a:off x="449274" y="3979597"/>
            <a:ext cx="5754219" cy="99513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framework libraries</a:t>
            </a:r>
          </a:p>
        </p:txBody>
      </p:sp>
      <p:sp>
        <p:nvSpPr>
          <p:cNvPr id="16" name="Rectangle 15"/>
          <p:cNvSpPr/>
          <p:nvPr/>
        </p:nvSpPr>
        <p:spPr bwMode="auto">
          <a:xfrm>
            <a:off x="449272" y="5032426"/>
            <a:ext cx="11558463" cy="995131"/>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179187" tIns="143349" rIns="179187" bIns="143349" numCol="1" rtlCol="0" anchor="ctr" anchorCtr="0" compatLnSpc="1">
            <a:prstTxWarp prst="textNoShape">
              <a:avLst/>
            </a:prstTxWarp>
          </a:bodyPr>
          <a:lstStyle/>
          <a:p>
            <a:pPr defTabSz="913500"/>
            <a:r>
              <a:rPr lang="en-US" sz="2799" dirty="0">
                <a:gradFill>
                  <a:gsLst>
                    <a:gs pos="0">
                      <a:srgbClr val="FFFFFF"/>
                    </a:gs>
                    <a:gs pos="100000">
                      <a:srgbClr val="FFFFFF"/>
                    </a:gs>
                  </a:gsLst>
                  <a:lin ang="5400000" scaled="0"/>
                </a:gradFill>
                <a:ea typeface="Roboto" panose="02000000000000000000" pitchFamily="2" charset="0"/>
                <a:cs typeface="Segoe UI" pitchFamily="34" charset="0"/>
              </a:rPr>
              <a:t>Compilers and runtime components </a:t>
            </a:r>
            <a:br>
              <a:rPr lang="en-US" sz="2799" dirty="0">
                <a:gradFill>
                  <a:gsLst>
                    <a:gs pos="0">
                      <a:srgbClr val="FFFFFF"/>
                    </a:gs>
                    <a:gs pos="100000">
                      <a:srgbClr val="FFFFFF"/>
                    </a:gs>
                  </a:gsLst>
                  <a:lin ang="5400000" scaled="0"/>
                </a:gradFill>
                <a:ea typeface="Roboto" panose="02000000000000000000" pitchFamily="2" charset="0"/>
                <a:cs typeface="Segoe UI" pitchFamily="34" charset="0"/>
              </a:rPr>
            </a:br>
            <a:r>
              <a:rPr lang="en-US" sz="1999" dirty="0">
                <a:gradFill>
                  <a:gsLst>
                    <a:gs pos="0">
                      <a:srgbClr val="FFFFFF"/>
                    </a:gs>
                    <a:gs pos="100000">
                      <a:srgbClr val="FFFFFF"/>
                    </a:gs>
                  </a:gsLst>
                  <a:lin ang="5400000" scaled="0"/>
                </a:gradFill>
                <a:ea typeface="Roboto" panose="02000000000000000000" pitchFamily="2" charset="0"/>
                <a:cs typeface="Segoe UI" pitchFamily="34" charset="0"/>
              </a:rPr>
              <a:t>(.NET Compiler Platform: Roslyn, C#, VB, F# Languages, </a:t>
            </a:r>
            <a:r>
              <a:rPr lang="en-US" sz="1999" dirty="0" err="1">
                <a:gradFill>
                  <a:gsLst>
                    <a:gs pos="0">
                      <a:srgbClr val="FFFFFF"/>
                    </a:gs>
                    <a:gs pos="100000">
                      <a:srgbClr val="FFFFFF"/>
                    </a:gs>
                  </a:gsLst>
                  <a:lin ang="5400000" scaled="0"/>
                </a:gradFill>
                <a:ea typeface="Roboto" panose="02000000000000000000" pitchFamily="2" charset="0"/>
                <a:cs typeface="Segoe UI" pitchFamily="34" charset="0"/>
              </a:rPr>
              <a:t>RyuJIT</a:t>
            </a:r>
            <a:r>
              <a:rPr lang="en-US" sz="1999" dirty="0">
                <a:gradFill>
                  <a:gsLst>
                    <a:gs pos="0">
                      <a:srgbClr val="FFFFFF"/>
                    </a:gs>
                    <a:gs pos="100000">
                      <a:srgbClr val="FFFFFF"/>
                    </a:gs>
                  </a:gsLst>
                  <a:lin ang="5400000" scaled="0"/>
                </a:gradFill>
                <a:ea typeface="Roboto" panose="02000000000000000000" pitchFamily="2" charset="0"/>
                <a:cs typeface="Segoe UI" pitchFamily="34" charset="0"/>
              </a:rPr>
              <a:t>, SIMD)</a:t>
            </a:r>
          </a:p>
        </p:txBody>
      </p:sp>
      <p:sp>
        <p:nvSpPr>
          <p:cNvPr id="21" name="Rectangle 20"/>
          <p:cNvSpPr/>
          <p:nvPr/>
        </p:nvSpPr>
        <p:spPr bwMode="auto">
          <a:xfrm>
            <a:off x="6254151" y="2926516"/>
            <a:ext cx="5754219" cy="99513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Core</a:t>
            </a:r>
          </a:p>
        </p:txBody>
      </p:sp>
      <p:sp>
        <p:nvSpPr>
          <p:cNvPr id="22" name="Rectangle 21"/>
          <p:cNvSpPr/>
          <p:nvPr/>
        </p:nvSpPr>
        <p:spPr bwMode="auto">
          <a:xfrm>
            <a:off x="6254151" y="3979597"/>
            <a:ext cx="5754219" cy="995131"/>
          </a:xfrm>
          <a:prstGeom prst="rect">
            <a:avLst/>
          </a:prstGeom>
          <a:solidFill>
            <a:srgbClr val="6821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187" tIns="143349" rIns="179187" bIns="143349" numCol="1" rtlCol="0" anchor="ctr" anchorCtr="0" compatLnSpc="1">
            <a:prstTxWarp prst="textNoShape">
              <a:avLst/>
            </a:prstTxWarp>
          </a:bodyPr>
          <a:lstStyle/>
          <a:p>
            <a:pPr defTabSz="913565"/>
            <a:r>
              <a:rPr lang="en-US" sz="2799" dirty="0">
                <a:gradFill>
                  <a:gsLst>
                    <a:gs pos="0">
                      <a:srgbClr val="FFFFFF"/>
                    </a:gs>
                    <a:gs pos="100000">
                      <a:srgbClr val="FFFFFF"/>
                    </a:gs>
                  </a:gsLst>
                  <a:lin ang="5400000" scaled="0"/>
                </a:gradFill>
                <a:ea typeface="Roboto" panose="02000000000000000000" pitchFamily="2" charset="0"/>
              </a:rPr>
              <a:t>.NET core libraries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98854" y="3207636"/>
            <a:ext cx="323238" cy="433390"/>
          </a:xfrm>
          <a:prstGeom prst="rect">
            <a:avLst/>
          </a:prstGeom>
        </p:spPr>
      </p:pic>
      <p:pic>
        <p:nvPicPr>
          <p:cNvPr id="35"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5456330" y="3291253"/>
            <a:ext cx="365432" cy="4238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C:\temp\WinAzure_rgb_Wht_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71" t="15460" r="80628" b="15496"/>
          <a:stretch/>
        </p:blipFill>
        <p:spPr bwMode="auto">
          <a:xfrm>
            <a:off x="11371078" y="3217226"/>
            <a:ext cx="365432" cy="42380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0189377" y="3193208"/>
            <a:ext cx="333097" cy="447818"/>
          </a:xfrm>
          <a:prstGeom prst="rect">
            <a:avLst/>
          </a:prstGeom>
        </p:spPr>
      </p:pic>
    </p:spTree>
    <p:extLst>
      <p:ext uri="{BB962C8B-B14F-4D97-AF65-F5344CB8AC3E}">
        <p14:creationId xmlns:p14="http://schemas.microsoft.com/office/powerpoint/2010/main" val="2463878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ASP.NET Core Stack</a:t>
            </a:r>
            <a:br>
              <a:rPr lang="en-US" dirty="0">
                <a:solidFill>
                  <a:schemeClr val="bg1"/>
                </a:solidFill>
              </a:rPr>
            </a:br>
            <a:endParaRPr lang="hr-HR" dirty="0"/>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9" y="1189177"/>
            <a:ext cx="11650488" cy="4886274"/>
          </a:xfrm>
        </p:spPr>
        <p:txBody>
          <a:bodyPr/>
          <a:lstStyle/>
          <a:p>
            <a:pPr>
              <a:buFont typeface="Arial" panose="020B0604020202020204" pitchFamily="34" charset="0"/>
              <a:buChar char="•"/>
            </a:pPr>
            <a:r>
              <a:rPr lang="en-US" sz="3200" dirty="0"/>
              <a:t>Open source Web server for ASP.NET </a:t>
            </a:r>
          </a:p>
          <a:p>
            <a:pPr>
              <a:buFont typeface="Arial" panose="020B0604020202020204" pitchFamily="34" charset="0"/>
              <a:buChar char="•"/>
            </a:pPr>
            <a:r>
              <a:rPr lang="en-US" sz="3200" dirty="0"/>
              <a:t>It is fast and production ready.</a:t>
            </a:r>
          </a:p>
          <a:p>
            <a:pPr>
              <a:buFont typeface="Arial" panose="020B0604020202020204" pitchFamily="34" charset="0"/>
              <a:buChar char="•"/>
            </a:pPr>
            <a:r>
              <a:rPr lang="en-US" sz="3200" dirty="0"/>
              <a:t>It is not a fully featured web server.</a:t>
            </a:r>
          </a:p>
          <a:p>
            <a:pPr>
              <a:buFont typeface="Arial" panose="020B0604020202020204" pitchFamily="34" charset="0"/>
              <a:buChar char="•"/>
            </a:pPr>
            <a:r>
              <a:rPr lang="en-US" sz="3200" dirty="0"/>
              <a:t>It is recommended that you run it behind  a more fully featured webserver like IIS on  Windows or NGNIX on Linux.</a:t>
            </a:r>
          </a:p>
          <a:p>
            <a:pPr>
              <a:buFont typeface="Arial" panose="020B0604020202020204" pitchFamily="34" charset="0"/>
              <a:buChar char="•"/>
            </a:pPr>
            <a:r>
              <a:rPr lang="en-US" sz="3200" dirty="0"/>
              <a:t>It is run behind IIS using the ASP.NET Core  Module (native IIS module).</a:t>
            </a:r>
          </a:p>
          <a:p>
            <a:pPr>
              <a:buFont typeface="Arial" panose="020B0604020202020204" pitchFamily="34" charset="0"/>
              <a:buChar char="•"/>
            </a:pPr>
            <a:r>
              <a:rPr lang="en-US" sz="3200" dirty="0"/>
              <a:t>Maps a HTTP Request to the </a:t>
            </a:r>
            <a:r>
              <a:rPr lang="en-US" sz="3200" dirty="0" err="1"/>
              <a:t>HttpContext</a:t>
            </a:r>
            <a:r>
              <a:rPr lang="en-US" sz="3200" dirty="0"/>
              <a:t>.</a:t>
            </a:r>
          </a:p>
          <a:p>
            <a:endParaRPr lang="en-US" dirty="0"/>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endParaRPr sz="1799">
              <a:solidFill>
                <a:srgbClr val="FFFFFF"/>
              </a:solidFill>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endParaRPr sz="1799">
              <a:solidFill>
                <a:srgbClr val="FFFFFF"/>
              </a:solidFill>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endParaRPr sz="1799">
              <a:solidFill>
                <a:srgbClr val="FFFFFF"/>
              </a:solidFill>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endParaRPr sz="1799">
              <a:solidFill>
                <a:srgbClr val="FFFFFF"/>
              </a:solidFill>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endParaRPr sz="1799">
              <a:solidFill>
                <a:srgbClr val="FFFFFF"/>
              </a:solidFill>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endParaRPr sz="1799">
              <a:solidFill>
                <a:srgbClr val="FFFFFF"/>
              </a:solidFill>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endParaRPr sz="1799">
              <a:solidFill>
                <a:srgbClr val="FFFFFF"/>
              </a:solidFill>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endParaRPr sz="1799">
              <a:solidFill>
                <a:srgbClr val="FFFFFF"/>
              </a:solidFill>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endParaRPr sz="1799">
              <a:solidFill>
                <a:srgbClr val="FFFFFF"/>
              </a:solidFill>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endParaRPr sz="1799">
              <a:solidFill>
                <a:srgbClr val="FFFFFF"/>
              </a:solidFill>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endParaRPr sz="1799">
              <a:solidFill>
                <a:srgbClr val="FFFFFF"/>
              </a:solidFill>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endParaRPr sz="1799">
              <a:solidFill>
                <a:srgbClr val="FFFFFF"/>
              </a:solidFill>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endParaRPr sz="1799">
              <a:solidFill>
                <a:srgbClr val="FFFFFF"/>
              </a:solidFill>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endParaRPr sz="1799">
              <a:solidFill>
                <a:srgbClr val="FFFFFF"/>
              </a:solidFill>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endParaRPr sz="1799">
              <a:solidFill>
                <a:srgbClr val="FFFFFF"/>
              </a:solidFill>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endParaRPr sz="1799">
              <a:solidFill>
                <a:srgbClr val="FFFFFF"/>
              </a:solidFill>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endParaRPr sz="1799">
              <a:solidFill>
                <a:srgbClr val="FFFFFF"/>
              </a:solidFill>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endParaRPr sz="1799">
              <a:solidFill>
                <a:srgbClr val="FFFFFF"/>
              </a:solidFill>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endParaRPr sz="1799">
              <a:solidFill>
                <a:srgbClr val="FFFFFF"/>
              </a:solidFill>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endParaRPr sz="1799">
              <a:solidFill>
                <a:srgbClr val="FFFFFF"/>
              </a:solidFill>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endParaRPr sz="1799">
              <a:solidFill>
                <a:srgbClr val="FFFFFF"/>
              </a:solidFill>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endParaRPr sz="1799">
              <a:solidFill>
                <a:srgbClr val="FFFFFF"/>
              </a:solidFill>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endParaRPr sz="1799">
              <a:solidFill>
                <a:srgbClr val="FFFFFF"/>
              </a:solidFill>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endParaRPr sz="1799">
              <a:solidFill>
                <a:srgbClr val="FFFFFF"/>
              </a:solidFill>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0</a:t>
            </a:r>
            <a:endParaRPr sz="900">
              <a:solidFill>
                <a:srgbClr val="FFFFFF"/>
              </a:solidFill>
              <a:latin typeface="Arial"/>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500000</a:t>
            </a:r>
            <a:endParaRPr sz="900">
              <a:solidFill>
                <a:srgbClr val="FFFFFF"/>
              </a:solidFill>
              <a:latin typeface="Arial"/>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1000000</a:t>
            </a:r>
            <a:endParaRPr sz="900">
              <a:solidFill>
                <a:srgbClr val="FFFFFF"/>
              </a:solidFill>
              <a:latin typeface="Arial"/>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1500000</a:t>
            </a:r>
            <a:endParaRPr sz="900">
              <a:solidFill>
                <a:srgbClr val="FFFFFF"/>
              </a:solidFill>
              <a:latin typeface="Arial"/>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2000000</a:t>
            </a:r>
            <a:endParaRPr sz="900">
              <a:solidFill>
                <a:srgbClr val="FFFFFF"/>
              </a:solidFill>
              <a:latin typeface="Arial"/>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2500000</a:t>
            </a:r>
            <a:endParaRPr sz="900">
              <a:solidFill>
                <a:srgbClr val="FFFFFF"/>
              </a:solidFill>
              <a:latin typeface="Arial"/>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3000000</a:t>
            </a:r>
            <a:endParaRPr sz="900">
              <a:solidFill>
                <a:srgbClr val="FFFFFF"/>
              </a:solidFill>
              <a:latin typeface="Arial"/>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a:spcBef>
                <a:spcPts val="100"/>
              </a:spcBef>
            </a:pPr>
            <a:r>
              <a:rPr sz="900" spc="-114" dirty="0">
                <a:solidFill>
                  <a:srgbClr val="FFFFFF"/>
                </a:solidFill>
                <a:latin typeface="Arial"/>
                <a:cs typeface="Arial"/>
              </a:rPr>
              <a:t>ASP.NET</a:t>
            </a:r>
            <a:r>
              <a:rPr sz="900" spc="-90" dirty="0">
                <a:solidFill>
                  <a:srgbClr val="FFFFFF"/>
                </a:solidFill>
                <a:latin typeface="Arial"/>
                <a:cs typeface="Arial"/>
              </a:rPr>
              <a:t> </a:t>
            </a:r>
            <a:r>
              <a:rPr sz="900" spc="-40" dirty="0">
                <a:solidFill>
                  <a:srgbClr val="FFFFFF"/>
                </a:solidFill>
                <a:latin typeface="Arial"/>
                <a:cs typeface="Arial"/>
              </a:rPr>
              <a:t>4.6</a:t>
            </a:r>
            <a:endParaRPr sz="900" dirty="0">
              <a:solidFill>
                <a:srgbClr val="FFFFFF"/>
              </a:solidFill>
              <a:latin typeface="Arial"/>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a:spcBef>
                <a:spcPts val="100"/>
              </a:spcBef>
            </a:pPr>
            <a:r>
              <a:rPr sz="900" spc="-114" dirty="0">
                <a:solidFill>
                  <a:srgbClr val="FFFFFF"/>
                </a:solidFill>
                <a:latin typeface="Arial"/>
                <a:cs typeface="Arial"/>
              </a:rPr>
              <a:t>ASP.NET</a:t>
            </a:r>
            <a:r>
              <a:rPr sz="900" spc="-100" dirty="0">
                <a:solidFill>
                  <a:srgbClr val="FFFFFF"/>
                </a:solidFill>
                <a:latin typeface="Arial"/>
                <a:cs typeface="Arial"/>
              </a:rPr>
              <a:t> </a:t>
            </a:r>
            <a:r>
              <a:rPr sz="900" spc="-45" dirty="0">
                <a:solidFill>
                  <a:srgbClr val="FFFFFF"/>
                </a:solidFill>
                <a:latin typeface="Arial"/>
                <a:cs typeface="Arial"/>
              </a:rPr>
              <a:t>5</a:t>
            </a:r>
            <a:endParaRPr sz="900">
              <a:solidFill>
                <a:srgbClr val="FFFFFF"/>
              </a:solidFill>
              <a:latin typeface="Arial"/>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N</a:t>
            </a:r>
            <a:r>
              <a:rPr sz="900" spc="-25" dirty="0">
                <a:solidFill>
                  <a:srgbClr val="FFFFFF"/>
                </a:solidFill>
                <a:latin typeface="Arial"/>
                <a:cs typeface="Arial"/>
              </a:rPr>
              <a:t>o</a:t>
            </a:r>
            <a:r>
              <a:rPr sz="900" spc="-40" dirty="0">
                <a:solidFill>
                  <a:srgbClr val="FFFFFF"/>
                </a:solidFill>
                <a:latin typeface="Arial"/>
                <a:cs typeface="Arial"/>
              </a:rPr>
              <a:t>d</a:t>
            </a:r>
            <a:r>
              <a:rPr sz="900" spc="-50" dirty="0">
                <a:solidFill>
                  <a:srgbClr val="FFFFFF"/>
                </a:solidFill>
                <a:latin typeface="Arial"/>
                <a:cs typeface="Arial"/>
              </a:rPr>
              <a:t>e</a:t>
            </a:r>
            <a:r>
              <a:rPr sz="900" spc="-175" dirty="0">
                <a:solidFill>
                  <a:srgbClr val="FFFFFF"/>
                </a:solidFill>
                <a:latin typeface="Arial"/>
                <a:cs typeface="Arial"/>
              </a:rPr>
              <a:t>JS</a:t>
            </a:r>
            <a:endParaRPr sz="900">
              <a:solidFill>
                <a:srgbClr val="FFFFFF"/>
              </a:solidFill>
              <a:latin typeface="Arial"/>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a:spcBef>
                <a:spcPts val="100"/>
              </a:spcBef>
            </a:pPr>
            <a:r>
              <a:rPr sz="900" spc="-114" dirty="0">
                <a:solidFill>
                  <a:srgbClr val="FFFFFF"/>
                </a:solidFill>
                <a:latin typeface="Arial"/>
                <a:cs typeface="Arial"/>
              </a:rPr>
              <a:t>ASP.NET</a:t>
            </a:r>
            <a:r>
              <a:rPr sz="900" spc="-100" dirty="0">
                <a:solidFill>
                  <a:srgbClr val="FFFFFF"/>
                </a:solidFill>
                <a:latin typeface="Arial"/>
                <a:cs typeface="Arial"/>
              </a:rPr>
              <a:t> </a:t>
            </a:r>
            <a:r>
              <a:rPr lang="en-US" sz="900" spc="-100" dirty="0">
                <a:solidFill>
                  <a:srgbClr val="FFFFFF"/>
                </a:solidFill>
                <a:latin typeface="Arial"/>
                <a:cs typeface="Arial"/>
              </a:rPr>
              <a:t> Core</a:t>
            </a:r>
            <a:endParaRPr sz="900" dirty="0">
              <a:solidFill>
                <a:srgbClr val="FFFFFF"/>
              </a:solidFill>
              <a:latin typeface="Arial"/>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Scala </a:t>
            </a:r>
            <a:r>
              <a:rPr sz="900" spc="-25" dirty="0">
                <a:solidFill>
                  <a:srgbClr val="FFFFFF"/>
                </a:solidFill>
                <a:latin typeface="Arial"/>
                <a:cs typeface="Arial"/>
              </a:rPr>
              <a:t>-</a:t>
            </a:r>
            <a:r>
              <a:rPr sz="900" spc="-95" dirty="0">
                <a:solidFill>
                  <a:srgbClr val="FFFFFF"/>
                </a:solidFill>
                <a:latin typeface="Arial"/>
                <a:cs typeface="Arial"/>
              </a:rPr>
              <a:t> </a:t>
            </a:r>
            <a:r>
              <a:rPr sz="900" spc="-45" dirty="0">
                <a:solidFill>
                  <a:srgbClr val="FFFFFF"/>
                </a:solidFill>
                <a:latin typeface="Arial"/>
                <a:cs typeface="Arial"/>
              </a:rPr>
              <a:t>Plain</a:t>
            </a:r>
            <a:endParaRPr sz="900">
              <a:solidFill>
                <a:srgbClr val="FFFFFF"/>
              </a:solidFill>
              <a:latin typeface="Arial"/>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N</a:t>
            </a:r>
            <a:r>
              <a:rPr sz="900" spc="-50" dirty="0">
                <a:solidFill>
                  <a:srgbClr val="FFFFFF"/>
                </a:solidFill>
                <a:latin typeface="Arial"/>
                <a:cs typeface="Arial"/>
              </a:rPr>
              <a:t>e</a:t>
            </a:r>
            <a:r>
              <a:rPr sz="900" spc="50" dirty="0">
                <a:solidFill>
                  <a:srgbClr val="FFFFFF"/>
                </a:solidFill>
                <a:latin typeface="Arial"/>
                <a:cs typeface="Arial"/>
              </a:rPr>
              <a:t>t</a:t>
            </a:r>
            <a:r>
              <a:rPr sz="900" spc="45" dirty="0">
                <a:solidFill>
                  <a:srgbClr val="FFFFFF"/>
                </a:solidFill>
                <a:latin typeface="Arial"/>
                <a:cs typeface="Arial"/>
              </a:rPr>
              <a:t>t</a:t>
            </a:r>
            <a:r>
              <a:rPr sz="900" spc="-45" dirty="0">
                <a:solidFill>
                  <a:srgbClr val="FFFFFF"/>
                </a:solidFill>
                <a:latin typeface="Arial"/>
                <a:cs typeface="Arial"/>
              </a:rPr>
              <a:t>y</a:t>
            </a:r>
            <a:endParaRPr sz="900">
              <a:solidFill>
                <a:srgbClr val="FFFFFF"/>
              </a:solidFill>
              <a:latin typeface="Arial"/>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a:spcBef>
                <a:spcPts val="100"/>
              </a:spcBef>
            </a:pPr>
            <a:r>
              <a:rPr sz="900" spc="-80" dirty="0">
                <a:solidFill>
                  <a:srgbClr val="FFFFFF"/>
                </a:solidFill>
                <a:latin typeface="Arial"/>
                <a:cs typeface="Arial"/>
              </a:rPr>
              <a:t>IIS</a:t>
            </a:r>
            <a:endParaRPr sz="900">
              <a:solidFill>
                <a:srgbClr val="FFFFFF"/>
              </a:solidFill>
              <a:latin typeface="Arial"/>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a:spcBef>
                <a:spcPts val="100"/>
              </a:spcBef>
            </a:pPr>
            <a:r>
              <a:rPr sz="900" spc="-50" dirty="0">
                <a:solidFill>
                  <a:srgbClr val="FFFFFF"/>
                </a:solidFill>
                <a:latin typeface="Arial"/>
                <a:cs typeface="Arial"/>
              </a:rPr>
              <a:t>W</a:t>
            </a:r>
            <a:r>
              <a:rPr sz="900" spc="-60" dirty="0">
                <a:solidFill>
                  <a:srgbClr val="FFFFFF"/>
                </a:solidFill>
                <a:latin typeface="Arial"/>
                <a:cs typeface="Arial"/>
              </a:rPr>
              <a:t>e</a:t>
            </a:r>
            <a:r>
              <a:rPr sz="900" spc="-35" dirty="0">
                <a:solidFill>
                  <a:srgbClr val="FFFFFF"/>
                </a:solidFill>
                <a:latin typeface="Arial"/>
                <a:cs typeface="Arial"/>
              </a:rPr>
              <a:t>b</a:t>
            </a:r>
            <a:r>
              <a:rPr sz="900" spc="-120" dirty="0">
                <a:solidFill>
                  <a:srgbClr val="FFFFFF"/>
                </a:solidFill>
                <a:latin typeface="Arial"/>
                <a:cs typeface="Arial"/>
              </a:rPr>
              <a:t>L</a:t>
            </a:r>
            <a:r>
              <a:rPr sz="900" dirty="0">
                <a:solidFill>
                  <a:srgbClr val="FFFFFF"/>
                </a:solidFill>
                <a:latin typeface="Arial"/>
                <a:cs typeface="Arial"/>
              </a:rPr>
              <a:t>i</a:t>
            </a:r>
            <a:r>
              <a:rPr sz="900" spc="-95" dirty="0">
                <a:solidFill>
                  <a:srgbClr val="FFFFFF"/>
                </a:solidFill>
                <a:latin typeface="Arial"/>
                <a:cs typeface="Arial"/>
              </a:rPr>
              <a:t>s</a:t>
            </a:r>
            <a:r>
              <a:rPr sz="900" spc="-5" dirty="0">
                <a:solidFill>
                  <a:srgbClr val="FFFFFF"/>
                </a:solidFill>
                <a:latin typeface="Arial"/>
                <a:cs typeface="Arial"/>
              </a:rPr>
              <a:t>t</a:t>
            </a:r>
            <a:r>
              <a:rPr sz="900" spc="-15" dirty="0">
                <a:solidFill>
                  <a:srgbClr val="FFFFFF"/>
                </a:solidFill>
                <a:latin typeface="Arial"/>
                <a:cs typeface="Arial"/>
              </a:rPr>
              <a:t>e</a:t>
            </a:r>
            <a:r>
              <a:rPr sz="900" spc="-35" dirty="0">
                <a:solidFill>
                  <a:srgbClr val="FFFFFF"/>
                </a:solidFill>
                <a:latin typeface="Arial"/>
                <a:cs typeface="Arial"/>
              </a:rPr>
              <a:t>n</a:t>
            </a:r>
            <a:r>
              <a:rPr sz="900" spc="-50" dirty="0">
                <a:solidFill>
                  <a:srgbClr val="FFFFFF"/>
                </a:solidFill>
                <a:latin typeface="Arial"/>
                <a:cs typeface="Arial"/>
              </a:rPr>
              <a:t>e</a:t>
            </a:r>
            <a:r>
              <a:rPr sz="900" spc="10" dirty="0">
                <a:solidFill>
                  <a:srgbClr val="FFFFFF"/>
                </a:solidFill>
                <a:latin typeface="Arial"/>
                <a:cs typeface="Arial"/>
              </a:rPr>
              <a:t>r</a:t>
            </a:r>
            <a:endParaRPr sz="900">
              <a:solidFill>
                <a:srgbClr val="FFFFFF"/>
              </a:solidFill>
              <a:latin typeface="Arial"/>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a:spcBef>
                <a:spcPts val="100"/>
              </a:spcBef>
            </a:pPr>
            <a:r>
              <a:rPr sz="900" spc="-75" dirty="0">
                <a:solidFill>
                  <a:srgbClr val="FFFFFF"/>
                </a:solidFill>
                <a:latin typeface="Arial"/>
                <a:cs typeface="Arial"/>
              </a:rPr>
              <a:t>N</a:t>
            </a:r>
            <a:r>
              <a:rPr sz="900" spc="-30" dirty="0">
                <a:solidFill>
                  <a:srgbClr val="FFFFFF"/>
                </a:solidFill>
                <a:latin typeface="Arial"/>
                <a:cs typeface="Arial"/>
              </a:rPr>
              <a:t>o</a:t>
            </a:r>
            <a:r>
              <a:rPr sz="900" spc="-35" dirty="0">
                <a:solidFill>
                  <a:srgbClr val="FFFFFF"/>
                </a:solidFill>
                <a:latin typeface="Arial"/>
                <a:cs typeface="Arial"/>
              </a:rPr>
              <a:t>d</a:t>
            </a:r>
            <a:r>
              <a:rPr sz="900" spc="-55" dirty="0">
                <a:solidFill>
                  <a:srgbClr val="FFFFFF"/>
                </a:solidFill>
                <a:latin typeface="Arial"/>
                <a:cs typeface="Arial"/>
              </a:rPr>
              <a:t>e</a:t>
            </a:r>
            <a:endParaRPr sz="900">
              <a:solidFill>
                <a:srgbClr val="FFFFFF"/>
              </a:solidFill>
              <a:latin typeface="Arial"/>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a:spcBef>
                <a:spcPts val="100"/>
              </a:spcBef>
            </a:pPr>
            <a:r>
              <a:rPr sz="900" spc="-105" dirty="0">
                <a:solidFill>
                  <a:srgbClr val="FFFFFF"/>
                </a:solidFill>
                <a:latin typeface="Arial"/>
                <a:cs typeface="Arial"/>
              </a:rPr>
              <a:t>K</a:t>
            </a:r>
            <a:r>
              <a:rPr sz="900" spc="-90" dirty="0">
                <a:solidFill>
                  <a:srgbClr val="FFFFFF"/>
                </a:solidFill>
                <a:latin typeface="Arial"/>
                <a:cs typeface="Arial"/>
              </a:rPr>
              <a:t>e</a:t>
            </a:r>
            <a:r>
              <a:rPr sz="900" spc="-95" dirty="0">
                <a:solidFill>
                  <a:srgbClr val="FFFFFF"/>
                </a:solidFill>
                <a:latin typeface="Arial"/>
                <a:cs typeface="Arial"/>
              </a:rPr>
              <a:t>s</a:t>
            </a:r>
            <a:r>
              <a:rPr sz="900" spc="25" dirty="0">
                <a:solidFill>
                  <a:srgbClr val="FFFFFF"/>
                </a:solidFill>
                <a:latin typeface="Arial"/>
                <a:cs typeface="Arial"/>
              </a:rPr>
              <a:t>t</a:t>
            </a:r>
            <a:r>
              <a:rPr sz="900" spc="30" dirty="0">
                <a:solidFill>
                  <a:srgbClr val="FFFFFF"/>
                </a:solidFill>
                <a:latin typeface="Arial"/>
                <a:cs typeface="Arial"/>
              </a:rPr>
              <a:t>r</a:t>
            </a:r>
            <a:r>
              <a:rPr sz="900" spc="-60" dirty="0">
                <a:solidFill>
                  <a:srgbClr val="FFFFFF"/>
                </a:solidFill>
                <a:latin typeface="Arial"/>
                <a:cs typeface="Arial"/>
              </a:rPr>
              <a:t>e</a:t>
            </a:r>
            <a:r>
              <a:rPr sz="900" spc="5" dirty="0">
                <a:solidFill>
                  <a:srgbClr val="FFFFFF"/>
                </a:solidFill>
                <a:latin typeface="Arial"/>
                <a:cs typeface="Arial"/>
              </a:rPr>
              <a:t>l</a:t>
            </a:r>
            <a:endParaRPr sz="900">
              <a:solidFill>
                <a:srgbClr val="FFFFFF"/>
              </a:solidFill>
              <a:latin typeface="Arial"/>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Plain</a:t>
            </a:r>
            <a:endParaRPr sz="900">
              <a:solidFill>
                <a:srgbClr val="FFFFFF"/>
              </a:solidFill>
              <a:latin typeface="Arial"/>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a:spcBef>
                <a:spcPts val="100"/>
              </a:spcBef>
            </a:pPr>
            <a:r>
              <a:rPr sz="900" spc="-75" dirty="0">
                <a:solidFill>
                  <a:srgbClr val="FFFFFF"/>
                </a:solidFill>
                <a:latin typeface="Arial"/>
                <a:cs typeface="Arial"/>
              </a:rPr>
              <a:t>N</a:t>
            </a:r>
            <a:r>
              <a:rPr sz="900" spc="-50" dirty="0">
                <a:solidFill>
                  <a:srgbClr val="FFFFFF"/>
                </a:solidFill>
                <a:latin typeface="Arial"/>
                <a:cs typeface="Arial"/>
              </a:rPr>
              <a:t>e</a:t>
            </a:r>
            <a:r>
              <a:rPr sz="900" spc="50" dirty="0">
                <a:solidFill>
                  <a:srgbClr val="FFFFFF"/>
                </a:solidFill>
                <a:latin typeface="Arial"/>
                <a:cs typeface="Arial"/>
              </a:rPr>
              <a:t>t</a:t>
            </a:r>
            <a:r>
              <a:rPr sz="900" spc="45" dirty="0">
                <a:solidFill>
                  <a:srgbClr val="FFFFFF"/>
                </a:solidFill>
                <a:latin typeface="Arial"/>
                <a:cs typeface="Arial"/>
              </a:rPr>
              <a:t>t</a:t>
            </a:r>
            <a:r>
              <a:rPr sz="900" spc="-45" dirty="0">
                <a:solidFill>
                  <a:srgbClr val="FFFFFF"/>
                </a:solidFill>
                <a:latin typeface="Arial"/>
                <a:cs typeface="Arial"/>
              </a:rPr>
              <a:t>y</a:t>
            </a:r>
            <a:endParaRPr sz="900">
              <a:solidFill>
                <a:srgbClr val="FFFFFF"/>
              </a:solidFill>
              <a:latin typeface="Arial"/>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a:spcBef>
                <a:spcPts val="105"/>
              </a:spcBef>
            </a:pPr>
            <a:r>
              <a:rPr sz="1400" spc="-60" dirty="0">
                <a:solidFill>
                  <a:srgbClr val="FFFFFF"/>
                </a:solidFill>
                <a:latin typeface="Arial"/>
                <a:cs typeface="Arial"/>
              </a:rPr>
              <a:t>Max </a:t>
            </a:r>
            <a:r>
              <a:rPr sz="1400" spc="-5" dirty="0">
                <a:solidFill>
                  <a:srgbClr val="FFFFFF"/>
                </a:solidFill>
                <a:latin typeface="Arial"/>
                <a:cs typeface="Arial"/>
              </a:rPr>
              <a:t>of </a:t>
            </a:r>
            <a:r>
              <a:rPr lang="en-US" sz="1400" spc="-5" dirty="0">
                <a:solidFill>
                  <a:srgbClr val="FFFFFF"/>
                </a:solidFill>
                <a:latin typeface="Arial"/>
                <a:cs typeface="Arial"/>
              </a:rPr>
              <a:t>RPS Avg</a:t>
            </a:r>
            <a:endParaRPr sz="1400" dirty="0">
              <a:solidFill>
                <a:srgbClr val="FFFFFF"/>
              </a:solidFill>
              <a:latin typeface="Arial"/>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endParaRPr sz="1799">
              <a:solidFill>
                <a:srgbClr val="FFFFFF"/>
              </a:solidFill>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x64</a:t>
            </a:r>
            <a:endParaRPr sz="900">
              <a:solidFill>
                <a:srgbClr val="FFFFFF"/>
              </a:solidFill>
              <a:latin typeface="Arial"/>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endParaRPr sz="1799">
              <a:solidFill>
                <a:srgbClr val="FFFFFF"/>
              </a:solidFill>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x86</a:t>
            </a:r>
            <a:endParaRPr sz="900">
              <a:solidFill>
                <a:srgbClr val="FFFFFF"/>
              </a:solidFill>
              <a:latin typeface="Arial"/>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endParaRPr sz="1799">
              <a:solidFill>
                <a:srgbClr val="FFFFFF"/>
              </a:solidFill>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16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x64</a:t>
            </a:r>
            <a:endParaRPr sz="900">
              <a:solidFill>
                <a:srgbClr val="FFFFFF"/>
              </a:solidFill>
              <a:latin typeface="Arial"/>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endParaRPr sz="1799">
              <a:solidFill>
                <a:srgbClr val="FFFFFF"/>
              </a:solidFill>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a:spcBef>
                <a:spcPts val="100"/>
              </a:spcBef>
            </a:pPr>
            <a:r>
              <a:rPr sz="900" spc="-45" dirty="0">
                <a:solidFill>
                  <a:srgbClr val="FFFFFF"/>
                </a:solidFill>
                <a:latin typeface="Arial"/>
                <a:cs typeface="Arial"/>
              </a:rPr>
              <a:t>16 </a:t>
            </a:r>
            <a:r>
              <a:rPr sz="900" spc="-25" dirty="0">
                <a:solidFill>
                  <a:srgbClr val="FFFFFF"/>
                </a:solidFill>
                <a:latin typeface="Arial"/>
                <a:cs typeface="Arial"/>
              </a:rPr>
              <a:t>-</a:t>
            </a:r>
            <a:r>
              <a:rPr sz="900" spc="-125" dirty="0">
                <a:solidFill>
                  <a:srgbClr val="FFFFFF"/>
                </a:solidFill>
                <a:latin typeface="Arial"/>
                <a:cs typeface="Arial"/>
              </a:rPr>
              <a:t> </a:t>
            </a:r>
            <a:r>
              <a:rPr sz="900" spc="-55" dirty="0">
                <a:solidFill>
                  <a:srgbClr val="FFFFFF"/>
                </a:solidFill>
                <a:latin typeface="Arial"/>
                <a:cs typeface="Arial"/>
              </a:rPr>
              <a:t>x86</a:t>
            </a:r>
            <a:endParaRPr sz="900">
              <a:solidFill>
                <a:srgbClr val="FFFFFF"/>
              </a:solidFill>
              <a:latin typeface="Arial"/>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610922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3990315" y="2481319"/>
            <a:ext cx="7333610"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3990315" y="2481319"/>
            <a:ext cx="7333610"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2821713" y="3008486"/>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2821713" y="3008486"/>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2826157" y="4675308"/>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2826283" y="4675308"/>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3597227" y="2687004"/>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3597227" y="2687004"/>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3823523" y="3720770"/>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5577799" y="2687003"/>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4383405" y="2997820"/>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4383405" y="2997820"/>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4383405" y="4675308"/>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4383405" y="4675308"/>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613570" y="2916186"/>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613570" y="4591006"/>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177564289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endParaRPr sz="1799"/>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endParaRPr sz="1799"/>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endParaRPr sz="1799"/>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a:latin typeface="Arial"/>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a:spcBef>
                <a:spcPts val="1495"/>
              </a:spcBef>
            </a:pPr>
            <a:r>
              <a:rPr sz="2399" spc="-60" dirty="0">
                <a:solidFill>
                  <a:srgbClr val="FFFFFF"/>
                </a:solidFill>
                <a:latin typeface="Arial"/>
                <a:cs typeface="Arial"/>
              </a:rPr>
              <a:t>Middleware</a:t>
            </a:r>
            <a:endParaRPr sz="2399">
              <a:latin typeface="Arial"/>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a:spcBef>
                <a:spcPts val="1485"/>
              </a:spcBef>
            </a:pPr>
            <a:r>
              <a:rPr sz="2399" spc="-60" dirty="0">
                <a:solidFill>
                  <a:srgbClr val="FFFFFF"/>
                </a:solidFill>
                <a:latin typeface="Arial"/>
                <a:cs typeface="Arial"/>
              </a:rPr>
              <a:t>Middleware</a:t>
            </a:r>
            <a:endParaRPr sz="2399">
              <a:latin typeface="Arial"/>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a:spcBef>
                <a:spcPts val="1490"/>
              </a:spcBef>
            </a:pPr>
            <a:r>
              <a:rPr sz="2399" spc="-60" dirty="0">
                <a:solidFill>
                  <a:srgbClr val="FFFFFF"/>
                </a:solidFill>
                <a:latin typeface="Arial"/>
                <a:cs typeface="Arial"/>
              </a:rPr>
              <a:t>Middleware</a:t>
            </a:r>
            <a:endParaRPr sz="2399" dirty="0">
              <a:latin typeface="Arial"/>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endParaRPr sz="1799"/>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endParaRPr sz="1799"/>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endParaRPr sz="1799"/>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endParaRPr sz="1799"/>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a:spcBef>
                <a:spcPts val="105"/>
              </a:spcBef>
            </a:pPr>
            <a:r>
              <a:rPr sz="1400" spc="-50" dirty="0">
                <a:solidFill>
                  <a:srgbClr val="FFFFFF"/>
                </a:solidFill>
                <a:latin typeface="Arial"/>
                <a:cs typeface="Arial"/>
              </a:rPr>
              <a:t>n</a:t>
            </a:r>
            <a:r>
              <a:rPr sz="1400" spc="-110" dirty="0">
                <a:solidFill>
                  <a:srgbClr val="FFFFFF"/>
                </a:solidFill>
                <a:latin typeface="Arial"/>
                <a:cs typeface="Arial"/>
              </a:rPr>
              <a:t>e</a:t>
            </a:r>
            <a:r>
              <a:rPr sz="1400" spc="-25" dirty="0">
                <a:solidFill>
                  <a:srgbClr val="FFFFFF"/>
                </a:solidFill>
                <a:latin typeface="Arial"/>
                <a:cs typeface="Arial"/>
              </a:rPr>
              <a:t>xt(</a:t>
            </a:r>
            <a:r>
              <a:rPr sz="1400" spc="-40" dirty="0">
                <a:solidFill>
                  <a:srgbClr val="FFFFFF"/>
                </a:solidFill>
                <a:latin typeface="Arial"/>
                <a:cs typeface="Arial"/>
              </a:rPr>
              <a:t>)</a:t>
            </a:r>
            <a:endParaRPr sz="1400">
              <a:latin typeface="Arial"/>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endParaRPr sz="1799"/>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endParaRPr sz="1799"/>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a:spcBef>
                <a:spcPts val="100"/>
              </a:spcBef>
            </a:pPr>
            <a:r>
              <a:rPr sz="1400" spc="-5" dirty="0">
                <a:solidFill>
                  <a:srgbClr val="FFFFFF"/>
                </a:solidFill>
                <a:latin typeface="Arial"/>
                <a:cs typeface="Arial"/>
              </a:rPr>
              <a:t>r</a:t>
            </a:r>
            <a:r>
              <a:rPr sz="1400" spc="-95" dirty="0">
                <a:solidFill>
                  <a:srgbClr val="FFFFFF"/>
                </a:solidFill>
                <a:latin typeface="Arial"/>
                <a:cs typeface="Arial"/>
              </a:rPr>
              <a:t>e</a:t>
            </a:r>
            <a:r>
              <a:rPr sz="1400" spc="10" dirty="0">
                <a:solidFill>
                  <a:srgbClr val="FFFFFF"/>
                </a:solidFill>
                <a:latin typeface="Arial"/>
                <a:cs typeface="Arial"/>
              </a:rPr>
              <a:t>t</a:t>
            </a:r>
            <a:r>
              <a:rPr sz="1400" spc="15" dirty="0">
                <a:solidFill>
                  <a:srgbClr val="FFFFFF"/>
                </a:solidFill>
                <a:latin typeface="Arial"/>
                <a:cs typeface="Arial"/>
              </a:rPr>
              <a:t>u</a:t>
            </a:r>
            <a:r>
              <a:rPr sz="1400" spc="-10" dirty="0">
                <a:solidFill>
                  <a:srgbClr val="FFFFFF"/>
                </a:solidFill>
                <a:latin typeface="Arial"/>
                <a:cs typeface="Arial"/>
              </a:rPr>
              <a:t>rn</a:t>
            </a:r>
            <a:endParaRPr sz="1400">
              <a:latin typeface="Arial"/>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endParaRPr sz="1799"/>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endParaRPr sz="1799"/>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a:spcBef>
                <a:spcPts val="100"/>
              </a:spcBef>
            </a:pPr>
            <a:r>
              <a:rPr sz="1400" spc="-5" dirty="0">
                <a:solidFill>
                  <a:srgbClr val="FFFFFF"/>
                </a:solidFill>
                <a:latin typeface="Arial"/>
                <a:cs typeface="Arial"/>
              </a:rPr>
              <a:t>r</a:t>
            </a:r>
            <a:r>
              <a:rPr sz="1400" spc="-95" dirty="0">
                <a:solidFill>
                  <a:srgbClr val="FFFFFF"/>
                </a:solidFill>
                <a:latin typeface="Arial"/>
                <a:cs typeface="Arial"/>
              </a:rPr>
              <a:t>e</a:t>
            </a:r>
            <a:r>
              <a:rPr sz="1400" spc="10" dirty="0">
                <a:solidFill>
                  <a:srgbClr val="FFFFFF"/>
                </a:solidFill>
                <a:latin typeface="Arial"/>
                <a:cs typeface="Arial"/>
              </a:rPr>
              <a:t>t</a:t>
            </a:r>
            <a:r>
              <a:rPr sz="1400" spc="15" dirty="0">
                <a:solidFill>
                  <a:srgbClr val="FFFFFF"/>
                </a:solidFill>
                <a:latin typeface="Arial"/>
                <a:cs typeface="Arial"/>
              </a:rPr>
              <a:t>u</a:t>
            </a:r>
            <a:r>
              <a:rPr sz="1400" spc="-10" dirty="0">
                <a:solidFill>
                  <a:srgbClr val="FFFFFF"/>
                </a:solidFill>
                <a:latin typeface="Arial"/>
                <a:cs typeface="Arial"/>
              </a:rPr>
              <a:t>rn</a:t>
            </a:r>
            <a:endParaRPr sz="1400">
              <a:latin typeface="Arial"/>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endParaRPr sz="1799"/>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endParaRPr sz="1799"/>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a:spcBef>
                <a:spcPts val="105"/>
              </a:spcBef>
            </a:pPr>
            <a:r>
              <a:rPr sz="1400" spc="-50" dirty="0">
                <a:solidFill>
                  <a:srgbClr val="FFFFFF"/>
                </a:solidFill>
                <a:latin typeface="Arial"/>
                <a:cs typeface="Arial"/>
              </a:rPr>
              <a:t>next()</a:t>
            </a:r>
            <a:endParaRPr sz="1400">
              <a:latin typeface="Arial"/>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endParaRPr sz="1799"/>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endParaRPr sz="1799"/>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a:spcBef>
                <a:spcPts val="100"/>
              </a:spcBef>
            </a:pPr>
            <a:r>
              <a:rPr sz="1400" spc="-5" dirty="0">
                <a:solidFill>
                  <a:srgbClr val="FFFFFF"/>
                </a:solidFill>
                <a:latin typeface="Arial"/>
                <a:cs typeface="Arial"/>
              </a:rPr>
              <a:t>r</a:t>
            </a:r>
            <a:r>
              <a:rPr sz="1400" spc="-95" dirty="0">
                <a:solidFill>
                  <a:srgbClr val="FFFFFF"/>
                </a:solidFill>
                <a:latin typeface="Arial"/>
                <a:cs typeface="Arial"/>
              </a:rPr>
              <a:t>e</a:t>
            </a:r>
            <a:r>
              <a:rPr sz="1400" spc="10" dirty="0">
                <a:solidFill>
                  <a:srgbClr val="FFFFFF"/>
                </a:solidFill>
                <a:latin typeface="Arial"/>
                <a:cs typeface="Arial"/>
              </a:rPr>
              <a:t>t</a:t>
            </a:r>
            <a:r>
              <a:rPr sz="1400" spc="15" dirty="0">
                <a:solidFill>
                  <a:srgbClr val="FFFFFF"/>
                </a:solidFill>
                <a:latin typeface="Arial"/>
                <a:cs typeface="Arial"/>
              </a:rPr>
              <a:t>u</a:t>
            </a:r>
            <a:r>
              <a:rPr sz="1400" spc="-10" dirty="0">
                <a:solidFill>
                  <a:srgbClr val="FFFFFF"/>
                </a:solidFill>
                <a:latin typeface="Arial"/>
                <a:cs typeface="Arial"/>
              </a:rPr>
              <a:t>rn</a:t>
            </a:r>
            <a:endParaRPr sz="1400">
              <a:latin typeface="Arial"/>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endParaRPr sz="1799"/>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endParaRPr sz="1799"/>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endParaRPr sz="1799"/>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endParaRPr sz="1799"/>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Tree>
    <p:extLst>
      <p:ext uri="{BB962C8B-B14F-4D97-AF65-F5344CB8AC3E}">
        <p14:creationId xmlns:p14="http://schemas.microsoft.com/office/powerpoint/2010/main" val="4256878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1266033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err="1">
                <a:solidFill>
                  <a:schemeClr val="bg1"/>
                </a:solidFill>
              </a:rPr>
              <a:t>Containers</a:t>
            </a:r>
            <a:endParaRPr lang="es-AR" sz="2000" dirty="0">
              <a:solidFill>
                <a:schemeClr val="bg1"/>
              </a:solidFill>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a:solidFill>
                  <a:schemeClr val="bg1"/>
                </a:solidFill>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42633035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22152</TotalTime>
  <Words>4682</Words>
  <Application>Microsoft Office PowerPoint</Application>
  <PresentationFormat>Custom</PresentationFormat>
  <Paragraphs>557</Paragraphs>
  <Slides>49</Slides>
  <Notes>37</Notes>
  <HiddenSlides>0</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49</vt:i4>
      </vt:variant>
    </vt:vector>
  </HeadingPairs>
  <TitlesOfParts>
    <vt:vector size="77" baseType="lpstr">
      <vt:lpstr>ＭＳ Ｐゴシック</vt:lpstr>
      <vt:lpstr>Arial</vt:lpstr>
      <vt:lpstr>Arial Black</vt:lpstr>
      <vt:lpstr>Avenir LT Pro 45 Book</vt:lpstr>
      <vt:lpstr>Calibri</vt:lpstr>
      <vt:lpstr>Calibri Light</vt:lpstr>
      <vt:lpstr>Consolas</vt:lpstr>
      <vt:lpstr>Haettenschweiler</vt:lpstr>
      <vt:lpstr>Roboto</vt:lpstr>
      <vt:lpstr>Segoe Semibold</vt:lpstr>
      <vt:lpstr>Segoe UI</vt:lpstr>
      <vt:lpstr>Segoe UI Light</vt:lpstr>
      <vt:lpstr>Segoe UI Semibold</vt:lpstr>
      <vt:lpstr>Segoe UI Semilight</vt:lpstr>
      <vt:lpstr>Segoe UI Symbol</vt:lpstr>
      <vt:lpstr>Times New Roman</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https://github.com/marianosz/netCoreWorkshop</vt:lpstr>
      <vt:lpstr>.NET Core Workshop </vt:lpstr>
      <vt:lpstr>.NET Any developer, any app, any platform</vt:lpstr>
      <vt:lpstr>Exciting times ahead for .NET</vt:lpstr>
      <vt:lpstr>PowerPoint Presentation</vt:lpstr>
      <vt:lpstr>.NET: the family gets bigger</vt:lpstr>
      <vt:lpstr>.NET yesterday—app models and libraries</vt:lpstr>
      <vt:lpstr>.NET yesterday—reusing code</vt:lpstr>
      <vt:lpstr>.NET today</vt:lpstr>
      <vt:lpstr>.NET today—reusing code</vt:lpstr>
      <vt:lpstr>.NET Standard</vt:lpstr>
      <vt:lpstr>How is .NET Standard different from .NET Core?</vt:lpstr>
      <vt:lpstr>.NET Runtimes</vt:lpstr>
      <vt:lpstr>.NET Core</vt:lpstr>
      <vt:lpstr>.NET Command Line Interface (CLI)</vt:lpstr>
      <vt:lpstr>Running a .NET application</vt:lpstr>
      <vt:lpstr>PowerPoint Presentation</vt:lpstr>
      <vt:lpstr>Installing .NET Core</vt:lpstr>
      <vt:lpstr>Languages</vt:lpstr>
      <vt:lpstr>Development Tools</vt:lpstr>
      <vt:lpstr>Visual Studio Code</vt:lpstr>
      <vt:lpstr>Demo .NET Core</vt:lpstr>
      <vt:lpstr>ASP.NET CORE</vt:lpstr>
      <vt:lpstr>ASP.NET Core</vt:lpstr>
      <vt:lpstr>ASP.NET Core and the modern web</vt:lpstr>
      <vt:lpstr>ASP.NET 4.6 and ASP.NET Core </vt:lpstr>
      <vt:lpstr>ASP.NET Core Stack </vt:lpstr>
      <vt:lpstr>Kestrel</vt:lpstr>
      <vt:lpstr>Kestrel Performance</vt:lpstr>
      <vt:lpstr>PowerPoint Presentation</vt:lpstr>
      <vt:lpstr>Middleware</vt:lpstr>
      <vt:lpstr>PowerPoint Presentation</vt:lpstr>
      <vt:lpstr>Models, Views, and Controllers</vt:lpstr>
      <vt:lpstr>Web APIs</vt:lpstr>
      <vt:lpstr>Angular App</vt:lpstr>
      <vt:lpstr>Web API Controller</vt:lpstr>
      <vt:lpstr>Demo ASP.NET Core</vt:lpstr>
      <vt:lpstr>Data Access</vt:lpstr>
      <vt:lpstr>Deploy</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711</cp:revision>
  <dcterms:created xsi:type="dcterms:W3CDTF">2012-02-15T23:39:54Z</dcterms:created>
  <dcterms:modified xsi:type="dcterms:W3CDTF">2018-06-13T15:00:48Z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